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07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hi.net/brokgauz/" TargetMode="External"/><Relationship Id="rId2" Type="http://schemas.openxmlformats.org/officeDocument/2006/relationships/hyperlink" Target="http://www.reading-hall.ru/publicat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838200"/>
            <a:ext cx="4724400" cy="2514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Образ </a:t>
            </a:r>
            <a:b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Г. М. Маленкова </a:t>
            </a:r>
            <a:b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в частушках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3291735"/>
            <a:ext cx="4343400" cy="329173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Презентацию выполнили: 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Кузнецова Т.А;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Иноземцева С.В.</a:t>
            </a:r>
          </a:p>
        </p:txBody>
      </p:sp>
      <p:pic>
        <p:nvPicPr>
          <p:cNvPr id="1026" name="Picture 2" descr="C:\Users\IZum-PC\Downloads\Georgy_Malenkov_19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15" y="-22964"/>
            <a:ext cx="4724400" cy="6644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Спасибо за внимание!</a:t>
            </a:r>
            <a:endParaRPr lang="ru-RU" sz="4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85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Георгий Максимилианович </a:t>
            </a:r>
            <a:b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Маленков</a:t>
            </a:r>
            <a:endParaRPr lang="ru-RU" sz="4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95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(26 декабря 1901 (8 января 1902), Оренбург — 14 января 1988) — советский государственный и партийный деятель, соратник И. В. Сталина, участник антипартийной группы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7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Monotype Corsiva" pitchFamily="66" charset="0"/>
              </a:rPr>
              <a:t>Частушка</a:t>
            </a:r>
            <a:endParaRPr lang="ru-RU" sz="6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Словарь </a:t>
            </a:r>
            <a:r>
              <a:rPr lang="ru-RU" sz="2800" dirty="0">
                <a:solidFill>
                  <a:srgbClr val="002060"/>
                </a:solidFill>
              </a:rPr>
              <a:t>Брокгауза-</a:t>
            </a:r>
            <a:r>
              <a:rPr lang="ru-RU" sz="2800" dirty="0" err="1">
                <a:solidFill>
                  <a:srgbClr val="002060"/>
                </a:solidFill>
              </a:rPr>
              <a:t>Ефрона</a:t>
            </a:r>
            <a:r>
              <a:rPr lang="ru-RU" sz="2800" dirty="0">
                <a:solidFill>
                  <a:srgbClr val="002060"/>
                </a:solidFill>
              </a:rPr>
              <a:t> в дефиниции, посвященной частушке, подчеркивает, что ее «содержание берется из текущей жизни».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Политические частушки очень часто </a:t>
            </a:r>
            <a:r>
              <a:rPr lang="ru-RU" sz="2800" dirty="0" smtClean="0">
                <a:solidFill>
                  <a:srgbClr val="002060"/>
                </a:solidFill>
              </a:rPr>
              <a:t>персонифицированы</a:t>
            </a:r>
          </a:p>
          <a:p>
            <a:r>
              <a:rPr lang="ru-RU" sz="2800" dirty="0">
                <a:solidFill>
                  <a:srgbClr val="002060"/>
                </a:solidFill>
              </a:rPr>
              <a:t>Частушка политического звучания становилась популярной, когда выражала определенный протест, решительное несогласие с мнением </a:t>
            </a:r>
            <a:r>
              <a:rPr lang="ru-RU" sz="2800" dirty="0" smtClean="0">
                <a:solidFill>
                  <a:srgbClr val="002060"/>
                </a:solidFill>
              </a:rPr>
              <a:t>власти</a:t>
            </a:r>
          </a:p>
          <a:p>
            <a:endParaRPr lang="ru-RU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Особого расцвета народное творчество достигло вскоре после смерти Сталина. Так, после ареста Берии 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появилась частушка: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Вот товарищ Берия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Вышел из доверия.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А</a:t>
            </a:r>
            <a:r>
              <a:rPr lang="ru-RU" dirty="0" smtClean="0">
                <a:solidFill>
                  <a:srgbClr val="002060"/>
                </a:solidFill>
              </a:rPr>
              <a:t> товарищ </a:t>
            </a:r>
            <a:r>
              <a:rPr lang="ru-RU" dirty="0">
                <a:solidFill>
                  <a:srgbClr val="002060"/>
                </a:solidFill>
              </a:rPr>
              <a:t>М</a:t>
            </a:r>
            <a:r>
              <a:rPr lang="ru-RU" dirty="0" smtClean="0">
                <a:solidFill>
                  <a:srgbClr val="002060"/>
                </a:solidFill>
              </a:rPr>
              <a:t>аленков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Надавал ему пинков.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1953 год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7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Воплощение образа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Создана современниками после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ареста Л. П. Берия;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Меленков  как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« Третий вождь страны Советов»(</a:t>
            </a:r>
            <a:r>
              <a:rPr lang="ru-RU" dirty="0" err="1" smtClean="0">
                <a:solidFill>
                  <a:srgbClr val="002060"/>
                </a:solidFill>
              </a:rPr>
              <a:t>Р.Баландин</a:t>
            </a:r>
            <a:r>
              <a:rPr lang="ru-RU" dirty="0" smtClean="0">
                <a:solidFill>
                  <a:srgbClr val="002060"/>
                </a:solidFill>
              </a:rPr>
              <a:t>);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3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Частушка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Нет рубашки, нет портков,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Я не беспокоюсь: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Дал мне орден Маленков,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Как-нибудь </a:t>
            </a:r>
            <a:r>
              <a:rPr lang="ru-RU" dirty="0" smtClean="0">
                <a:solidFill>
                  <a:srgbClr val="002060"/>
                </a:solidFill>
              </a:rPr>
              <a:t>прикроюсь.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1953 год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8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8600"/>
            <a:ext cx="4800600" cy="58975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Частушка создана современниками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В ответ на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Постановление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Совмина СССР от 18.08.1953 N 2195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«О </a:t>
            </a:r>
            <a:r>
              <a:rPr lang="ru-RU" dirty="0">
                <a:solidFill>
                  <a:srgbClr val="002060"/>
                </a:solidFill>
              </a:rPr>
              <a:t>нагрудных значках для отличников социалистического </a:t>
            </a:r>
            <a:r>
              <a:rPr lang="ru-RU" dirty="0" smtClean="0">
                <a:solidFill>
                  <a:srgbClr val="002060"/>
                </a:solidFill>
              </a:rPr>
              <a:t>соревнования»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964190" cy="6803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21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Противоречивость 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Поскольку </a:t>
            </a:r>
            <a:r>
              <a:rPr lang="ru-RU" dirty="0">
                <a:solidFill>
                  <a:srgbClr val="002060"/>
                </a:solidFill>
              </a:rPr>
              <a:t>Маленков снизил сельхозналог, в СССР появилась пословица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«Пришёл Маленков — поели блинков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dirty="0">
                <a:solidFill>
                  <a:srgbClr val="002060"/>
                </a:solidFill>
              </a:rPr>
              <a:t>П</a:t>
            </a:r>
            <a:r>
              <a:rPr lang="ru-RU" dirty="0" smtClean="0">
                <a:solidFill>
                  <a:srgbClr val="002060"/>
                </a:solidFill>
              </a:rPr>
              <a:t>олитика  Маленкова в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массовом </a:t>
            </a:r>
            <a:r>
              <a:rPr lang="ru-RU" dirty="0">
                <a:solidFill>
                  <a:srgbClr val="002060"/>
                </a:solidFill>
              </a:rPr>
              <a:t>сознании колхозников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и </a:t>
            </a:r>
            <a:r>
              <a:rPr lang="ru-RU" dirty="0">
                <a:solidFill>
                  <a:srgbClr val="002060"/>
                </a:solidFill>
              </a:rPr>
              <a:t>рабочих сохраняла высокие оценки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98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Литература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Литературный энциклопедический словарь, М., «Советская энциклопедия», 1987, с. 493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Е. Степанов Политическая </a:t>
            </a:r>
            <a:r>
              <a:rPr lang="ru-RU" sz="2400" dirty="0">
                <a:solidFill>
                  <a:srgbClr val="002060"/>
                </a:solidFill>
              </a:rPr>
              <a:t>частушка как способ </a:t>
            </a:r>
            <a:r>
              <a:rPr lang="ru-RU" sz="2400" dirty="0" err="1">
                <a:solidFill>
                  <a:srgbClr val="002060"/>
                </a:solidFill>
              </a:rPr>
              <a:t>неподцезурной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рефлексии </a:t>
            </a:r>
            <a:r>
              <a:rPr lang="en-US" sz="2400" dirty="0" smtClean="0">
                <a:solidFill>
                  <a:srgbClr val="002060"/>
                </a:solidFill>
                <a:hlinkClick r:id="rId2"/>
              </a:rPr>
              <a:t>http</a:t>
            </a:r>
            <a:r>
              <a:rPr lang="en-US" sz="2400" dirty="0">
                <a:solidFill>
                  <a:srgbClr val="002060"/>
                </a:solidFill>
                <a:hlinkClick r:id="rId2"/>
              </a:rPr>
              <a:t>://www.reading-hall.ru/publication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r>
              <a:rPr lang="ru-RU" sz="2400" dirty="0" smtClean="0">
                <a:solidFill>
                  <a:srgbClr val="002060"/>
                </a:solidFill>
              </a:rPr>
              <a:t> (дата обращения 27.10.2015)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Энциклопедический словарь Брокгауза и </a:t>
            </a:r>
            <a:r>
              <a:rPr lang="ru-RU" sz="2400" dirty="0" err="1" smtClean="0">
                <a:solidFill>
                  <a:srgbClr val="002060"/>
                </a:solidFill>
              </a:rPr>
              <a:t>Ефрона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hlinkClick r:id="rId3"/>
              </a:rPr>
              <a:t>http</a:t>
            </a:r>
            <a:r>
              <a:rPr lang="en-US" sz="2400" dirty="0">
                <a:solidFill>
                  <a:srgbClr val="002060"/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rgbClr val="002060"/>
                </a:solidFill>
                <a:hlinkClick r:id="rId3"/>
              </a:rPr>
              <a:t>www.vehi.net/brokgauz/</a:t>
            </a:r>
            <a:r>
              <a:rPr lang="ru-RU" sz="2400" dirty="0" smtClean="0">
                <a:solidFill>
                  <a:srgbClr val="002060"/>
                </a:solidFill>
              </a:rPr>
              <a:t>(дата обращения27.10.2015)</a:t>
            </a:r>
          </a:p>
          <a:p>
            <a:r>
              <a:rPr lang="ru-RU" sz="2400" dirty="0" err="1">
                <a:solidFill>
                  <a:srgbClr val="002060"/>
                </a:solidFill>
              </a:rPr>
              <a:t>Баландин</a:t>
            </a:r>
            <a:r>
              <a:rPr lang="ru-RU" sz="2400" dirty="0">
                <a:solidFill>
                  <a:srgbClr val="002060"/>
                </a:solidFill>
              </a:rPr>
              <a:t> Р.К. Маленков. Третий вождь Страны Советов </a:t>
            </a:r>
            <a:r>
              <a:rPr lang="ru-RU" sz="2400" dirty="0" smtClean="0">
                <a:solidFill>
                  <a:srgbClr val="002060"/>
                </a:solidFill>
              </a:rPr>
              <a:t>Биография </a:t>
            </a:r>
            <a:r>
              <a:rPr lang="ru-RU" sz="2400" dirty="0">
                <a:solidFill>
                  <a:srgbClr val="002060"/>
                </a:solidFill>
              </a:rPr>
              <a:t>/ М.: Вече, 2007. — 336 </a:t>
            </a:r>
            <a:r>
              <a:rPr lang="ru-RU" sz="2400" dirty="0" smtClean="0">
                <a:solidFill>
                  <a:srgbClr val="002060"/>
                </a:solidFill>
              </a:rPr>
              <a:t>с.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Е.Ю. </a:t>
            </a:r>
            <a:r>
              <a:rPr lang="ru-RU" sz="2400" dirty="0">
                <a:solidFill>
                  <a:srgbClr val="002060"/>
                </a:solidFill>
              </a:rPr>
              <a:t>Зубкова </a:t>
            </a:r>
            <a:r>
              <a:rPr lang="ru-RU" sz="2400" dirty="0" smtClean="0">
                <a:solidFill>
                  <a:srgbClr val="002060"/>
                </a:solidFill>
              </a:rPr>
              <a:t>Маленков </a:t>
            </a:r>
            <a:r>
              <a:rPr lang="ru-RU" sz="2400" dirty="0">
                <a:solidFill>
                  <a:srgbClr val="002060"/>
                </a:solidFill>
              </a:rPr>
              <a:t>и Хрущев: личный фактор в политике </a:t>
            </a:r>
            <a:r>
              <a:rPr lang="ru-RU" sz="2400" dirty="0" err="1">
                <a:solidFill>
                  <a:srgbClr val="002060"/>
                </a:solidFill>
              </a:rPr>
              <a:t>послесталинского</a:t>
            </a:r>
            <a:r>
              <a:rPr lang="ru-RU" sz="2400" dirty="0">
                <a:solidFill>
                  <a:srgbClr val="002060"/>
                </a:solidFill>
              </a:rPr>
              <a:t> руководства // </a:t>
            </a:r>
            <a:r>
              <a:rPr lang="ru-RU" sz="2400" dirty="0" err="1">
                <a:solidFill>
                  <a:srgbClr val="002060"/>
                </a:solidFill>
              </a:rPr>
              <a:t>Отеч</a:t>
            </a:r>
            <a:r>
              <a:rPr lang="ru-RU" sz="2400" dirty="0">
                <a:solidFill>
                  <a:srgbClr val="002060"/>
                </a:solidFill>
              </a:rPr>
              <a:t>. история. 1995. № 4. С. 47-59.</a:t>
            </a:r>
          </a:p>
        </p:txBody>
      </p:sp>
    </p:spTree>
    <p:extLst>
      <p:ext uri="{BB962C8B-B14F-4D97-AF65-F5344CB8AC3E}">
        <p14:creationId xmlns:p14="http://schemas.microsoft.com/office/powerpoint/2010/main" val="196451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318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Образ  Г. М. Маленкова  в частушках</vt:lpstr>
      <vt:lpstr>Георгий Максимилианович  Маленков</vt:lpstr>
      <vt:lpstr>Частушка</vt:lpstr>
      <vt:lpstr>Особого расцвета народное творчество достигло вскоре после смерти Сталина. Так, после ареста Берии появилась частушка:</vt:lpstr>
      <vt:lpstr>Воплощение образа</vt:lpstr>
      <vt:lpstr>Частушка</vt:lpstr>
      <vt:lpstr>Презентация PowerPoint</vt:lpstr>
      <vt:lpstr>Противоречивость 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Светлана</cp:lastModifiedBy>
  <cp:revision>22</cp:revision>
  <dcterms:created xsi:type="dcterms:W3CDTF">2013-10-28T09:18:16Z</dcterms:created>
  <dcterms:modified xsi:type="dcterms:W3CDTF">2015-10-27T13:33:06Z</dcterms:modified>
</cp:coreProperties>
</file>